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3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1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33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27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0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33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8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46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0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0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66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56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F3928-7717-4F26-B32F-63C246A4AB0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BB55E-23D8-4C7A-BC87-A65F965EA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6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40000"/>
            <a:lumOff val="6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2994" y="1068824"/>
            <a:ext cx="9144000" cy="4262718"/>
          </a:xfrm>
          <a:solidFill>
            <a:schemeClr val="accent4">
              <a:alpha val="41000"/>
            </a:schemeClr>
          </a:solidFill>
        </p:spPr>
        <p:txBody>
          <a:bodyPr/>
          <a:lstStyle/>
          <a:p>
            <a:r>
              <a:rPr lang="en-US" dirty="0" smtClean="0"/>
              <a:t>Group Number </a:t>
            </a:r>
          </a:p>
          <a:p>
            <a:r>
              <a:rPr lang="en-US" dirty="0" smtClean="0"/>
              <a:t>Members</a:t>
            </a:r>
          </a:p>
          <a:p>
            <a:r>
              <a:rPr lang="en-US" dirty="0" smtClean="0"/>
              <a:t>1.</a:t>
            </a:r>
          </a:p>
          <a:p>
            <a:r>
              <a:rPr lang="en-US" dirty="0" smtClean="0"/>
              <a:t>2.</a:t>
            </a:r>
          </a:p>
          <a:p>
            <a:r>
              <a:rPr lang="en-US" dirty="0" smtClean="0"/>
              <a:t>3.</a:t>
            </a:r>
          </a:p>
          <a:p>
            <a:endParaRPr lang="en-US" dirty="0" smtClean="0"/>
          </a:p>
          <a:p>
            <a:r>
              <a:rPr lang="en-US" dirty="0" smtClean="0"/>
              <a:t>Boulder Tea Brewers; Productivity Decisions and Recommendations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7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4051"/>
          </a:xfrm>
          <a:gradFill>
            <a:gsLst>
              <a:gs pos="4500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Profit Maximization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7741"/>
            <a:ext cx="10515600" cy="3281083"/>
          </a:xfrm>
          <a:solidFill>
            <a:srgbClr val="FF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78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US" dirty="0" smtClean="0"/>
              <a:t>Every company seeks to maximize their profits in an economical way. </a:t>
            </a:r>
          </a:p>
          <a:p>
            <a:r>
              <a:rPr lang="en-US" dirty="0" smtClean="0"/>
              <a:t>Cost minimization and profit maximization go hand in hand; when costs are minimized, revenues earned are huge!</a:t>
            </a:r>
          </a:p>
          <a:p>
            <a:r>
              <a:rPr lang="en-US" dirty="0" smtClean="0"/>
              <a:t>Our company has great potential based on the resources available within our reach. </a:t>
            </a:r>
          </a:p>
          <a:p>
            <a:r>
              <a:rPr lang="en-US" dirty="0" smtClean="0"/>
              <a:t>The following is our inventory report;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3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000">
              <a:schemeClr val="accent6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0"/>
                <a:lumOff val="100000"/>
                <a:alpha val="0"/>
              </a:schemeClr>
            </a:gs>
            <a:gs pos="47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086101"/>
              </p:ext>
            </p:extLst>
          </p:nvPr>
        </p:nvGraphicFramePr>
        <p:xfrm>
          <a:off x="2608731" y="242043"/>
          <a:ext cx="6562162" cy="6320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9745"/>
                <a:gridCol w="837947"/>
                <a:gridCol w="1173123"/>
                <a:gridCol w="1005534"/>
                <a:gridCol w="1110279"/>
                <a:gridCol w="1005534"/>
              </a:tblGrid>
              <a:tr h="11570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Inventory used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Grams in inventory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cost per gram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Ending inventory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$ Value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13976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23025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9049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452.45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24100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33000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8900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19780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30454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10674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640.44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24788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20500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-4288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-257.28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12900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18500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5600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27738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27350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-388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-15.52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13840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25000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11160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446.4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22690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22700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13576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11600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-1976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-79.04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5200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5210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50000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50000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13500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10300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4368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7500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3132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125.28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10000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420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371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4600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&lt;=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u="none" strike="noStrike">
                          <a:effectLst/>
                        </a:rPr>
                        <a:t>4500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524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5000">
              <a:srgbClr val="92D05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0"/>
                <a:lumOff val="100000"/>
                <a:alpha val="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7387"/>
            <a:ext cx="10515600" cy="4799576"/>
          </a:xfrm>
        </p:spPr>
        <p:txBody>
          <a:bodyPr/>
          <a:lstStyle/>
          <a:p>
            <a:r>
              <a:rPr lang="en-US" dirty="0" smtClean="0"/>
              <a:t>To maximize our profits, the following should be the latter of production in the company; </a:t>
            </a:r>
          </a:p>
          <a:p>
            <a:pPr marL="514350" indent="-514350">
              <a:buAutoNum type="alphaLcParenR"/>
            </a:pPr>
            <a:r>
              <a:rPr lang="en-US" dirty="0" smtClean="0"/>
              <a:t>Produce 860 boxes of Never Awake tea,</a:t>
            </a:r>
          </a:p>
          <a:p>
            <a:pPr marL="514350" indent="-514350">
              <a:buAutoNum type="alphaLcParenR"/>
            </a:pPr>
            <a:r>
              <a:rPr lang="en-US" dirty="0" smtClean="0"/>
              <a:t>403 boxes of </a:t>
            </a:r>
            <a:r>
              <a:rPr lang="en-US" dirty="0"/>
              <a:t>P</a:t>
            </a:r>
            <a:r>
              <a:rPr lang="en-US" dirty="0" smtClean="0"/>
              <a:t>eppermint Patty,</a:t>
            </a:r>
          </a:p>
          <a:p>
            <a:pPr marL="514350" indent="-514350">
              <a:buAutoNum type="alphaLcParenR"/>
            </a:pPr>
            <a:r>
              <a:rPr lang="en-US" dirty="0" smtClean="0"/>
              <a:t>336 boxes of State Bliss,</a:t>
            </a:r>
          </a:p>
          <a:p>
            <a:pPr marL="514350" indent="-514350">
              <a:buAutoNum type="alphaLcParenR"/>
            </a:pPr>
            <a:r>
              <a:rPr lang="en-US" dirty="0" smtClean="0"/>
              <a:t>And 200 bags of the other 3 varieties. i.e. Hibernation, Head Rush, and Terrific Amazing Morning.  </a:t>
            </a:r>
          </a:p>
          <a:p>
            <a:pPr marL="0" indent="0">
              <a:buNone/>
            </a:pPr>
            <a:r>
              <a:rPr lang="en-US" dirty="0" smtClean="0"/>
              <a:t>The last  3 are not very lucrative but it is a prerequisite that we produce a least number possible of them. </a:t>
            </a:r>
          </a:p>
          <a:p>
            <a:pPr marL="514350" indent="-514350">
              <a:buAutoNum type="alphaLcParenR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50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accent6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0"/>
                <a:lumOff val="100000"/>
                <a:alpha val="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6434"/>
          </a:xfrm>
        </p:spPr>
        <p:txBody>
          <a:bodyPr/>
          <a:lstStyle/>
          <a:p>
            <a:r>
              <a:rPr lang="en-US" dirty="0" smtClean="0"/>
              <a:t>What if we set a budget constraint of $1,000?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9353"/>
            <a:ext cx="10515600" cy="3935392"/>
          </a:xfrm>
        </p:spPr>
        <p:txBody>
          <a:bodyPr/>
          <a:lstStyle/>
          <a:p>
            <a:r>
              <a:rPr lang="en-US" dirty="0" smtClean="0"/>
              <a:t>A budget constraint will heed for proper planning. </a:t>
            </a:r>
          </a:p>
          <a:p>
            <a:r>
              <a:rPr lang="en-US" dirty="0" smtClean="0"/>
              <a:t>I, as a departmental manager, will utilize resources based on their availability. </a:t>
            </a:r>
          </a:p>
          <a:p>
            <a:r>
              <a:rPr lang="en-US" dirty="0" smtClean="0"/>
              <a:t>As a result, profit declines slightly from the former. </a:t>
            </a:r>
          </a:p>
          <a:p>
            <a:r>
              <a:rPr lang="en-US" dirty="0" smtClean="0"/>
              <a:t>The new profit is operated by a cost budget constraint and that is why the decline. There are possibilities of growth if we increase the budget cost to a specified value. </a:t>
            </a:r>
          </a:p>
        </p:txBody>
      </p:sp>
    </p:spTree>
    <p:extLst>
      <p:ext uri="{BB962C8B-B14F-4D97-AF65-F5344CB8AC3E}">
        <p14:creationId xmlns:p14="http://schemas.microsoft.com/office/powerpoint/2010/main" val="1909297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>
            <a:alpha val="1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the new cost budget, the following production is made;</a:t>
            </a:r>
          </a:p>
          <a:p>
            <a:pPr marL="514350" indent="-514350">
              <a:buAutoNum type="alphaLcParenR"/>
            </a:pPr>
            <a:r>
              <a:rPr lang="en-US" dirty="0" smtClean="0"/>
              <a:t>Produce 805 boxes of Never Awake tea,</a:t>
            </a:r>
          </a:p>
          <a:p>
            <a:pPr marL="514350" indent="-514350">
              <a:buAutoNum type="alphaLcParenR"/>
            </a:pPr>
            <a:r>
              <a:rPr lang="en-US" dirty="0" smtClean="0"/>
              <a:t>200 boxes of Peppermint Patty,</a:t>
            </a:r>
          </a:p>
          <a:p>
            <a:pPr marL="514350" indent="-514350">
              <a:buAutoNum type="alphaLcParenR"/>
            </a:pPr>
            <a:r>
              <a:rPr lang="en-US" dirty="0" smtClean="0"/>
              <a:t>200 boxes of State Bliss,</a:t>
            </a:r>
          </a:p>
          <a:p>
            <a:pPr marL="514350" indent="-514350">
              <a:buAutoNum type="alphaLcParenR"/>
            </a:pPr>
            <a:r>
              <a:rPr lang="en-US" dirty="0" smtClean="0"/>
              <a:t>200 boxes of Hibernation</a:t>
            </a:r>
          </a:p>
          <a:p>
            <a:pPr marL="514350" indent="-514350">
              <a:buAutoNum type="alphaLcParenR"/>
            </a:pPr>
            <a:r>
              <a:rPr lang="en-US" dirty="0" smtClean="0"/>
              <a:t>200 boxes of Head Rush, and</a:t>
            </a:r>
          </a:p>
          <a:p>
            <a:pPr marL="514350" indent="-514350">
              <a:buAutoNum type="alphaLcParenR"/>
            </a:pPr>
            <a:r>
              <a:rPr lang="en-US" dirty="0" smtClean="0"/>
              <a:t>200 boxes of Terrific Amazing Morning.  </a:t>
            </a:r>
          </a:p>
          <a:p>
            <a:pPr marL="0" indent="0">
              <a:buNone/>
            </a:pPr>
            <a:r>
              <a:rPr lang="en-US" dirty="0" smtClean="0"/>
              <a:t>Profit realized is </a:t>
            </a:r>
            <a:r>
              <a:rPr lang="en-US" b="1" dirty="0" smtClean="0"/>
              <a:t>$1358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78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180" y="1004944"/>
            <a:ext cx="10515600" cy="5216264"/>
          </a:xfrm>
          <a:gradFill>
            <a:gsLst>
              <a:gs pos="45000">
                <a:srgbClr val="92D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r>
              <a:rPr lang="en-US" sz="7200" dirty="0" smtClean="0"/>
              <a:t>Thank you!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725102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407</Words>
  <Application>Microsoft Office PowerPoint</Application>
  <PresentationFormat>Widescreen</PresentationFormat>
  <Paragraphs>136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Profit Maximization </vt:lpstr>
      <vt:lpstr>PowerPoint Presentation</vt:lpstr>
      <vt:lpstr>PowerPoint Presentation</vt:lpstr>
      <vt:lpstr>What if we set a budget constraint of $1,000?</vt:lpstr>
      <vt:lpstr>Conti’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Mulwa</dc:creator>
  <cp:lastModifiedBy>James Mulwa</cp:lastModifiedBy>
  <cp:revision>4</cp:revision>
  <dcterms:created xsi:type="dcterms:W3CDTF">2018-11-14T12:45:49Z</dcterms:created>
  <dcterms:modified xsi:type="dcterms:W3CDTF">2018-11-14T13:12:14Z</dcterms:modified>
</cp:coreProperties>
</file>